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4" r:id="rId5"/>
    <p:sldId id="266" r:id="rId6"/>
    <p:sldId id="261" r:id="rId7"/>
    <p:sldId id="267" r:id="rId8"/>
    <p:sldId id="262" r:id="rId9"/>
    <p:sldId id="269" r:id="rId10"/>
    <p:sldId id="270" r:id="rId11"/>
    <p:sldId id="263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4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FD36-6C48-4EB5-8FCD-189DDD63F9A6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83EE5-8378-4159-9377-21EE4AA70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FD36-6C48-4EB5-8FCD-189DDD63F9A6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83EE5-8378-4159-9377-21EE4AA70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FD36-6C48-4EB5-8FCD-189DDD63F9A6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83EE5-8378-4159-9377-21EE4AA70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FD36-6C48-4EB5-8FCD-189DDD63F9A6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83EE5-8378-4159-9377-21EE4AA70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FD36-6C48-4EB5-8FCD-189DDD63F9A6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83EE5-8378-4159-9377-21EE4AA70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FD36-6C48-4EB5-8FCD-189DDD63F9A6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83EE5-8378-4159-9377-21EE4AA70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FD36-6C48-4EB5-8FCD-189DDD63F9A6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83EE5-8378-4159-9377-21EE4AA70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FD36-6C48-4EB5-8FCD-189DDD63F9A6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83EE5-8378-4159-9377-21EE4AA70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FD36-6C48-4EB5-8FCD-189DDD63F9A6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83EE5-8378-4159-9377-21EE4AA70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FD36-6C48-4EB5-8FCD-189DDD63F9A6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83EE5-8378-4159-9377-21EE4AA70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BFD36-6C48-4EB5-8FCD-189DDD63F9A6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83EE5-8378-4159-9377-21EE4AA70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BFD36-6C48-4EB5-8FCD-189DDD63F9A6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83EE5-8378-4159-9377-21EE4AA70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594928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Руководитель проекта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Учитель физики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К.ф.-м.н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Дронов В.М.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Работу выполнил ученик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Золотарев Я.М.,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9-а класс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Оценка области падения снега с крыш при оттепели</a:t>
            </a:r>
          </a:p>
        </p:txBody>
      </p:sp>
      <p:pic>
        <p:nvPicPr>
          <p:cNvPr id="5122" name="Picture 2" descr="http://s.om1.ru/localStorage/news/f8/dd/28/4e/f8dd284e_resizedScaled_817to6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710" y="1439307"/>
            <a:ext cx="5228580" cy="3948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103679"/>
              </p:ext>
            </p:extLst>
          </p:nvPr>
        </p:nvGraphicFramePr>
        <p:xfrm>
          <a:off x="748505" y="1844824"/>
          <a:ext cx="7646990" cy="356108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395548"/>
                <a:gridCol w="1256018"/>
                <a:gridCol w="1248479"/>
                <a:gridCol w="1248479"/>
                <a:gridCol w="1249233"/>
                <a:gridCol w="1249233"/>
              </a:tblGrid>
              <a:tr h="15618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Угол наклона крыши</a:t>
                      </a:r>
                      <a:endParaRPr lang="ru-RU" sz="20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ru-RU" sz="2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см </a:t>
                      </a:r>
                      <a:endParaRPr lang="ru-RU" sz="20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(μ=0,1, </a:t>
                      </a: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ru-R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=1м), </a:t>
                      </a: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ru-R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=12</a:t>
                      </a: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,5</a:t>
                      </a:r>
                      <a:r>
                        <a:rPr lang="ru-R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</a:t>
                      </a:r>
                      <a:endParaRPr lang="ru-RU" sz="20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</a:t>
                      </a:r>
                      <a:r>
                        <a:rPr lang="ru-RU" sz="2400" b="1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расч</a:t>
                      </a:r>
                      <a:r>
                        <a:rPr lang="ru-RU" sz="2400" b="1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20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(μ=0, 1, </a:t>
                      </a: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ru-R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=2м), </a:t>
                      </a: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ru-R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=12</a:t>
                      </a: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,5</a:t>
                      </a:r>
                      <a:r>
                        <a:rPr lang="ru-R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</a:t>
                      </a:r>
                      <a:endParaRPr lang="ru-RU" sz="20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</a:t>
                      </a:r>
                      <a:r>
                        <a:rPr lang="ru-RU" sz="2400" b="1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расч </a:t>
                      </a:r>
                      <a:endParaRPr lang="ru-RU" sz="2000" b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(μ=0,2, </a:t>
                      </a: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ru-RU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 м), </a:t>
                      </a: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ru-RU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=12</a:t>
                      </a: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,5</a:t>
                      </a:r>
                      <a:r>
                        <a:rPr lang="ru-RU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</a:t>
                      </a:r>
                      <a:endParaRPr lang="ru-RU" sz="2000" b="1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</a:t>
                      </a:r>
                      <a:r>
                        <a:rPr lang="ru-RU" sz="2400" b="1" baseline="-25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расч</a:t>
                      </a:r>
                      <a:endParaRPr lang="ru-RU" sz="2000" b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(μ=0,2, </a:t>
                      </a: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ru-RU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=2 м), </a:t>
                      </a: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ru-RU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=12</a:t>
                      </a: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,5</a:t>
                      </a:r>
                      <a:r>
                        <a:rPr lang="ru-RU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</a:t>
                      </a:r>
                      <a:endParaRPr lang="ru-RU" sz="2000" b="1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</a:t>
                      </a:r>
                      <a:r>
                        <a:rPr lang="ru-RU" sz="2400" b="1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расч</a:t>
                      </a:r>
                      <a:endParaRPr lang="ru-RU" sz="20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(μ=0,2, </a:t>
                      </a: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ru-R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=1м), </a:t>
                      </a: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ru-RU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=20 м</a:t>
                      </a:r>
                      <a:endParaRPr lang="ru-RU" sz="20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2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20°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316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438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252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350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320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2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25°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370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526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316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447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399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2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23°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360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490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323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442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415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2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35°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363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490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335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454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432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19707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Рассчитанные значения расстояний падения снежного блока от стены для разных параметров: коэффициентов трения, угла наклона крыши, высоты здания, расстояния блока снега до края крыши.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04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Выводы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487124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Расстояние падения снега предугадать очень сложно, так как не известно на каком расстоянии от края крыши снег начинает движение, с каким ускорением движется блок снега так как не известен коэффициент трения. Для более точного прогноза необходимо провести дополнительные исследования с учетом большего количества параметров.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Коэффициент трения сильно зависит от температуры крыши и воздуха. Снег начинал съезжать, когда температура металлического листа была плюсовой и через некоторое время (пока образуется водяная прослойка между металлическим листом и блоком снега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Выводы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533565"/>
            <a:ext cx="91440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lvl="0" indent="-514350">
              <a:buAutoNum type="arabicPeriod" startAt="3"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Удалось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оценить примерное расстояние от стены при падении снега с крыши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14350" lvl="0" indent="-514350">
              <a:buAutoNum type="arabicPeriod" startAt="3"/>
            </a:pP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lvl="0" indent="-514350">
              <a:buAutoNum type="arabicPeriod" startAt="3"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Температура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крыши зависит от качества теплоизоляции крыши и от погоды. В солнечный день температура возможно будет выше, и опасность падения снега с крыш.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90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Актуальность, цель и задачи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92696"/>
            <a:ext cx="9144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u="sng" dirty="0" smtClean="0">
                <a:latin typeface="Arial" pitchFamily="34" charset="0"/>
                <a:cs typeface="Arial" pitchFamily="34" charset="0"/>
              </a:rPr>
              <a:t>Актуальность</a:t>
            </a:r>
            <a:r>
              <a:rPr lang="ru-RU" b="1" i="1" u="sng" dirty="0">
                <a:latin typeface="Arial" pitchFamily="34" charset="0"/>
                <a:cs typeface="Arial" pitchFamily="34" charset="0"/>
              </a:rPr>
              <a:t>: </a:t>
            </a:r>
            <a:r>
              <a:rPr lang="ru-RU" dirty="0">
                <a:latin typeface="Arial" pitchFamily="34" charset="0"/>
                <a:cs typeface="Arial" pitchFamily="34" charset="0"/>
              </a:rPr>
              <a:t>Зимой на крышах после снегопада остается достаточно много снега, который при падении может представлять опасность для прохожих. Люди получают серьёзные травмы,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бывает </a:t>
            </a:r>
            <a:r>
              <a:rPr lang="ru-RU" dirty="0">
                <a:latin typeface="Arial" pitchFamily="34" charset="0"/>
                <a:cs typeface="Arial" pitchFamily="34" charset="0"/>
              </a:rPr>
              <a:t>даже не совместимые с жизнью, поэтому  исследования в этой области  помогут защитить людей от затаившейся угрозы, актуальны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indent="5397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 и задачи: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провести оценку опасного расстояния от стен домов при падении снега с крыш.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539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этого нужно решить следующие задачи.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539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Провести теоретические исследования для оценки падения тел с наклонных крыш.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539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Провести экспериментальные измерения расстояния от стены при падении снега с крыши.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539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Определить возможность теоретического прогноза такого расстояния.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Постановка работы</a:t>
            </a:r>
          </a:p>
          <a:p>
            <a:pPr algn="ctr"/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Теоретическая часть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17511" y="2629419"/>
            <a:ext cx="2998705" cy="35738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1979712" y="6203307"/>
            <a:ext cx="453650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3517510" y="2629419"/>
            <a:ext cx="299870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517510" y="1412776"/>
            <a:ext cx="2768036" cy="121664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Полилиния 11"/>
          <p:cNvSpPr/>
          <p:nvPr/>
        </p:nvSpPr>
        <p:spPr>
          <a:xfrm>
            <a:off x="4214444" y="2370136"/>
            <a:ext cx="88211" cy="288779"/>
          </a:xfrm>
          <a:custGeom>
            <a:avLst/>
            <a:gdLst>
              <a:gd name="connsiteX0" fmla="*/ 0 w 82610"/>
              <a:gd name="connsiteY0" fmla="*/ 0 h 273466"/>
              <a:gd name="connsiteX1" fmla="*/ 76913 w 82610"/>
              <a:gd name="connsiteY1" fmla="*/ 94004 h 273466"/>
              <a:gd name="connsiteX2" fmla="*/ 34184 w 82610"/>
              <a:gd name="connsiteY2" fmla="*/ 273466 h 273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610" h="273466">
                <a:moveTo>
                  <a:pt x="0" y="0"/>
                </a:moveTo>
                <a:cubicBezTo>
                  <a:pt x="35608" y="24213"/>
                  <a:pt x="71216" y="48426"/>
                  <a:pt x="76913" y="94004"/>
                </a:cubicBezTo>
                <a:cubicBezTo>
                  <a:pt x="82610" y="139582"/>
                  <a:pt x="58397" y="206524"/>
                  <a:pt x="34184" y="27346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401199" y="2060848"/>
            <a:ext cx="577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3517510" y="2629419"/>
            <a:ext cx="0" cy="35738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979279" y="4150222"/>
            <a:ext cx="3844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17078" y="1286954"/>
            <a:ext cx="4613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1979713" y="6203307"/>
            <a:ext cx="1537797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556386" y="6141307"/>
            <a:ext cx="3844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Постановка работы</a:t>
            </a:r>
          </a:p>
          <a:p>
            <a:pPr algn="ctr"/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Теоретическая часть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7200743"/>
              </p:ext>
            </p:extLst>
          </p:nvPr>
        </p:nvGraphicFramePr>
        <p:xfrm>
          <a:off x="323528" y="1340768"/>
          <a:ext cx="3909006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Формула" r:id="rId3" imgW="1422360" imgH="203040" progId="Equation.3">
                  <p:embed/>
                </p:oleObj>
              </mc:Choice>
              <mc:Fallback>
                <p:oleObj name="Формула" r:id="rId3" imgW="1422360" imgH="2030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340768"/>
                        <a:ext cx="3909006" cy="576064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</a:t>
            </a: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9343779"/>
              </p:ext>
            </p:extLst>
          </p:nvPr>
        </p:nvGraphicFramePr>
        <p:xfrm>
          <a:off x="323528" y="2132856"/>
          <a:ext cx="6720746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Формула" r:id="rId5" imgW="2374900" imgH="254000" progId="Equation.3">
                  <p:embed/>
                </p:oleObj>
              </mc:Choice>
              <mc:Fallback>
                <p:oleObj name="Формула" r:id="rId5" imgW="2374900" imgH="2540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2132856"/>
                        <a:ext cx="6720746" cy="72008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8752049"/>
              </p:ext>
            </p:extLst>
          </p:nvPr>
        </p:nvGraphicFramePr>
        <p:xfrm>
          <a:off x="323528" y="3861048"/>
          <a:ext cx="4392488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Формула" r:id="rId7" imgW="1282700" imgH="228600" progId="Equation.3">
                  <p:embed/>
                </p:oleObj>
              </mc:Choice>
              <mc:Fallback>
                <p:oleObj name="Формула" r:id="rId7" imgW="128270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861048"/>
                        <a:ext cx="4392488" cy="79208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2821177"/>
              </p:ext>
            </p:extLst>
          </p:nvPr>
        </p:nvGraphicFramePr>
        <p:xfrm>
          <a:off x="251520" y="4437112"/>
          <a:ext cx="7272808" cy="1408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Формула" r:id="rId9" imgW="2171700" imgH="419100" progId="Equation.3">
                  <p:embed/>
                </p:oleObj>
              </mc:Choice>
              <mc:Fallback>
                <p:oleObj name="Формула" r:id="rId9" imgW="2171700" imgH="4191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4437112"/>
                        <a:ext cx="7272808" cy="140838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8129843" y="1260372"/>
            <a:ext cx="774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(1)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106686" y="2132856"/>
            <a:ext cx="684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(2)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106687" y="3784683"/>
            <a:ext cx="684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(3)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8106687" y="4725865"/>
            <a:ext cx="684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(4)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86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9727" y="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Постановка работы</a:t>
            </a:r>
          </a:p>
          <a:p>
            <a:pPr algn="ctr"/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Теоретическая часть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266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</a:t>
            </a: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8019316"/>
              </p:ext>
            </p:extLst>
          </p:nvPr>
        </p:nvGraphicFramePr>
        <p:xfrm>
          <a:off x="383356" y="1196752"/>
          <a:ext cx="4176464" cy="15930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Формула" r:id="rId3" imgW="1460500" imgH="558800" progId="Equation.3">
                  <p:embed/>
                </p:oleObj>
              </mc:Choice>
              <mc:Fallback>
                <p:oleObj name="Формула" r:id="rId3" imgW="1460500" imgH="558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356" y="1196752"/>
                        <a:ext cx="4176464" cy="1593084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6126111"/>
              </p:ext>
            </p:extLst>
          </p:nvPr>
        </p:nvGraphicFramePr>
        <p:xfrm>
          <a:off x="0" y="5013176"/>
          <a:ext cx="9137567" cy="144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Формула" r:id="rId5" imgW="4051300" imgH="635000" progId="Equation.3">
                  <p:embed/>
                </p:oleObj>
              </mc:Choice>
              <mc:Fallback>
                <p:oleObj name="Формула" r:id="rId5" imgW="4051300" imgH="635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013176"/>
                        <a:ext cx="9137567" cy="144016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9952068"/>
              </p:ext>
            </p:extLst>
          </p:nvPr>
        </p:nvGraphicFramePr>
        <p:xfrm>
          <a:off x="2267744" y="3861048"/>
          <a:ext cx="4032126" cy="727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Формула" r:id="rId7" imgW="1282700" imgH="228600" progId="Equation.3">
                  <p:embed/>
                </p:oleObj>
              </mc:Choice>
              <mc:Fallback>
                <p:oleObj name="Формула" r:id="rId7" imgW="1282700" imgH="228600" progId="Equation.3">
                  <p:embed/>
                  <p:pic>
                    <p:nvPicPr>
                      <p:cNvPr id="0" name="Объект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3861048"/>
                        <a:ext cx="4032126" cy="72715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8100392" y="1700808"/>
            <a:ext cx="684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(5)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100392" y="3829109"/>
            <a:ext cx="684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(6)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97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Эксперимент</a:t>
            </a:r>
            <a:endParaRPr lang="ru-RU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908720"/>
            <a:ext cx="9144000" cy="369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>Н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еобходимо определить: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Углы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наклона крыши (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крыш)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>К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оэффициент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трения тающего снега о 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крышу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Высоту падения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Постановка работы</a:t>
            </a:r>
          </a:p>
          <a:p>
            <a:pPr algn="ctr"/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Теоретическая часть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2359" y="2629419"/>
            <a:ext cx="2943857" cy="357388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1979712" y="6203307"/>
            <a:ext cx="453650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3517510" y="2629419"/>
            <a:ext cx="299870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517510" y="1412776"/>
            <a:ext cx="2768036" cy="121664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Полилиния 11"/>
          <p:cNvSpPr/>
          <p:nvPr/>
        </p:nvSpPr>
        <p:spPr>
          <a:xfrm>
            <a:off x="4214444" y="2370136"/>
            <a:ext cx="88211" cy="288779"/>
          </a:xfrm>
          <a:custGeom>
            <a:avLst/>
            <a:gdLst>
              <a:gd name="connsiteX0" fmla="*/ 0 w 82610"/>
              <a:gd name="connsiteY0" fmla="*/ 0 h 273466"/>
              <a:gd name="connsiteX1" fmla="*/ 76913 w 82610"/>
              <a:gd name="connsiteY1" fmla="*/ 94004 h 273466"/>
              <a:gd name="connsiteX2" fmla="*/ 34184 w 82610"/>
              <a:gd name="connsiteY2" fmla="*/ 273466 h 273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610" h="273466">
                <a:moveTo>
                  <a:pt x="0" y="0"/>
                </a:moveTo>
                <a:cubicBezTo>
                  <a:pt x="35608" y="24213"/>
                  <a:pt x="71216" y="48426"/>
                  <a:pt x="76913" y="94004"/>
                </a:cubicBezTo>
                <a:cubicBezTo>
                  <a:pt x="82610" y="139582"/>
                  <a:pt x="58397" y="206524"/>
                  <a:pt x="34184" y="27346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401199" y="2060848"/>
            <a:ext cx="1466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=25°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3572359" y="2629419"/>
            <a:ext cx="0" cy="35738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029767" y="4062420"/>
            <a:ext cx="3844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17078" y="1286954"/>
            <a:ext cx="4613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1979713" y="6203307"/>
            <a:ext cx="159264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787055" y="6141307"/>
            <a:ext cx="3844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82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 descr="C:\Users\Dmitry\Desktop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233978"/>
            <a:ext cx="4176464" cy="559411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Определение коэффициента трения скольжения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695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695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695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0" y="695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72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73" name="Rectangle 17"/>
          <p:cNvSpPr>
            <a:spLocks noChangeArrowheads="1"/>
          </p:cNvSpPr>
          <p:nvPr/>
        </p:nvSpPr>
        <p:spPr bwMode="auto">
          <a:xfrm>
            <a:off x="0" y="6953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75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78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79" name="Rectangle 23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6516216" y="2132856"/>
                <a:ext cx="201622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1" i="1"/>
                        <m:t>𝛍</m:t>
                      </m:r>
                      <m:r>
                        <a:rPr lang="ru-RU" sz="3600" b="1"/>
                        <m:t>=</m:t>
                      </m:r>
                      <m:r>
                        <a:rPr lang="en-US" sz="3600" b="1" i="1"/>
                        <m:t>𝒕𝒈</m:t>
                      </m:r>
                      <m:r>
                        <a:rPr lang="en-US" sz="3600" b="1" i="1"/>
                        <m:t>𝛂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216" y="2132856"/>
                <a:ext cx="2016224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620280"/>
              </p:ext>
            </p:extLst>
          </p:nvPr>
        </p:nvGraphicFramePr>
        <p:xfrm>
          <a:off x="269776" y="2060848"/>
          <a:ext cx="8604448" cy="3672409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728192"/>
                <a:gridCol w="3100908"/>
                <a:gridCol w="3775348"/>
              </a:tblGrid>
              <a:tr h="9181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lang="ru-RU" sz="28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ru-RU" sz="2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см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ru-RU" sz="28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эксп</a:t>
                      </a:r>
                      <a:r>
                        <a:rPr lang="ru-RU" sz="2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ru-RU" sz="28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</a:t>
                      </a:r>
                      <a:r>
                        <a:rPr lang="ru-RU" sz="2800" b="1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расч</a:t>
                      </a:r>
                      <a:r>
                        <a:rPr lang="ru-RU" sz="2800" b="1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2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см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(μ=0,41, </a:t>
                      </a:r>
                      <a:r>
                        <a:rPr lang="en-US" sz="2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ru-RU" sz="2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=1м)</a:t>
                      </a:r>
                      <a:endParaRPr lang="ru-RU" sz="28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0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2800" b="0" i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190</a:t>
                      </a:r>
                      <a:endParaRPr lang="ru-RU" sz="28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 </a:t>
                      </a:r>
                      <a:endParaRPr lang="ru-RU" sz="28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0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2800" b="0" i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90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2800" b="0" i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90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2800" b="0" i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  <a:endParaRPr lang="ru-RU" sz="2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90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800" b="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2800" b="0" i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266</a:t>
                      </a:r>
                      <a:endParaRPr lang="ru-RU" sz="28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90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среднее</a:t>
                      </a:r>
                      <a:endParaRPr lang="ru-RU" sz="2800" b="1" i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</a:t>
                      </a:r>
                      <a:endParaRPr lang="ru-RU" sz="2800" b="1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Экспериментальные значения расстояний падения снежного блока от стены и расчётное для коэффициента трения (μ=0,41,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=1м).</a:t>
            </a:r>
          </a:p>
        </p:txBody>
      </p:sp>
    </p:spTree>
    <p:extLst>
      <p:ext uri="{BB962C8B-B14F-4D97-AF65-F5344CB8AC3E}">
        <p14:creationId xmlns:p14="http://schemas.microsoft.com/office/powerpoint/2010/main" val="133410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496</Words>
  <Application>Microsoft Office PowerPoint</Application>
  <PresentationFormat>Экран (4:3)</PresentationFormat>
  <Paragraphs>107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Microsoft Equation 3.0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Dmitry</dc:creator>
  <cp:lastModifiedBy>fizika</cp:lastModifiedBy>
  <cp:revision>28</cp:revision>
  <dcterms:created xsi:type="dcterms:W3CDTF">2017-03-01T21:04:11Z</dcterms:created>
  <dcterms:modified xsi:type="dcterms:W3CDTF">2017-03-02T12:48:09Z</dcterms:modified>
</cp:coreProperties>
</file>